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61" r:id="rId5"/>
    <p:sldId id="257" r:id="rId6"/>
    <p:sldId id="262" r:id="rId7"/>
    <p:sldId id="263" r:id="rId8"/>
    <p:sldId id="264" r:id="rId9"/>
    <p:sldId id="265" r:id="rId10"/>
    <p:sldId id="266" r:id="rId11"/>
    <p:sldId id="268" r:id="rId12"/>
    <p:sldId id="267" r:id="rId13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squale Romano" initials="PR" lastIdx="1" clrIdx="0">
    <p:extLst>
      <p:ext uri="{19B8F6BF-5375-455C-9EA6-DF929625EA0E}">
        <p15:presenceInfo xmlns:p15="http://schemas.microsoft.com/office/powerpoint/2012/main" userId="Pasquale Roman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D3564A-2CC2-4766-BA9D-E3A734DEAEC3}" vWet="4" dt="2021-07-29T13:21:57.396"/>
    <p1510:client id="{FE2C2027-ABB4-46BF-A1B2-2D8DDC289242}" v="949" dt="2021-07-29T14:25:30.4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1446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DEAECC-2260-44F0-9BCB-3F659F92CB17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FC899D-210C-45FB-A802-3D7EE9FC7BC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7124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C899D-210C-45FB-A802-3D7EE9FC7BCB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8610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C899D-210C-45FB-A802-3D7EE9FC7BC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5504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C899D-210C-45FB-A802-3D7EE9FC7BCB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05701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C899D-210C-45FB-A802-3D7EE9FC7BCB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0544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C899D-210C-45FB-A802-3D7EE9FC7BC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9041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29/07/2021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63047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PYNQ API Generator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4964726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An </a:t>
            </a:r>
            <a:r>
              <a:rPr lang="it-IT" dirty="0" err="1">
                <a:solidFill>
                  <a:schemeClr val="bg1"/>
                </a:solidFill>
              </a:rPr>
              <a:t>automatic</a:t>
            </a:r>
            <a:r>
              <a:rPr lang="it-IT" dirty="0">
                <a:solidFill>
                  <a:schemeClr val="bg1"/>
                </a:solidFill>
              </a:rPr>
              <a:t> FPGA API generator</a:t>
            </a:r>
          </a:p>
          <a:p>
            <a:endParaRPr lang="it-IT" dirty="0">
              <a:solidFill>
                <a:schemeClr val="bg1"/>
              </a:solidFill>
            </a:endParaRPr>
          </a:p>
          <a:p>
            <a:r>
              <a:rPr lang="it-IT" sz="1800" dirty="0" err="1">
                <a:solidFill>
                  <a:schemeClr val="bg1"/>
                </a:solidFill>
              </a:rPr>
              <a:t>Student</a:t>
            </a:r>
            <a:r>
              <a:rPr lang="it-IT" sz="1800" dirty="0">
                <a:solidFill>
                  <a:schemeClr val="bg1"/>
                </a:solidFill>
              </a:rPr>
              <a:t>: Pasquale Romano</a:t>
            </a:r>
          </a:p>
          <a:p>
            <a:r>
              <a:rPr lang="it-IT" sz="1800" dirty="0">
                <a:solidFill>
                  <a:schemeClr val="bg1"/>
                </a:solidFill>
              </a:rPr>
              <a:t>Tutors: Emanuele Del Sozzo, Davide Conficconi 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Why</a:t>
            </a:r>
            <a:r>
              <a:rPr lang="it-IT" dirty="0"/>
              <a:t> an API for FPGA?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800" dirty="0"/>
              <a:t>Reduce learning time.</a:t>
            </a:r>
          </a:p>
          <a:p>
            <a:endParaRPr lang="it-IT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800" dirty="0"/>
              <a:t>Make the interaction with the FPGA </a:t>
            </a:r>
            <a:r>
              <a:rPr lang="it-IT" sz="2800" dirty="0" err="1"/>
              <a:t>easier</a:t>
            </a:r>
            <a:r>
              <a:rPr lang="it-IT" sz="2800" dirty="0"/>
              <a:t>.</a:t>
            </a:r>
          </a:p>
          <a:p>
            <a:endParaRPr lang="it-IT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800" dirty="0" err="1"/>
              <a:t>Expand</a:t>
            </a:r>
            <a:r>
              <a:rPr lang="it-IT" sz="2800" dirty="0"/>
              <a:t> the </a:t>
            </a:r>
            <a:r>
              <a:rPr lang="it-IT" sz="2800" dirty="0" err="1"/>
              <a:t>number</a:t>
            </a:r>
            <a:r>
              <a:rPr lang="it-IT" sz="2800" dirty="0"/>
              <a:t> of people to </a:t>
            </a:r>
            <a:r>
              <a:rPr lang="it-IT" sz="2800" dirty="0" err="1"/>
              <a:t>whom</a:t>
            </a:r>
            <a:r>
              <a:rPr lang="it-IT" sz="2800" dirty="0"/>
              <a:t> the product </a:t>
            </a:r>
            <a:r>
              <a:rPr lang="it-IT" sz="2800" dirty="0" err="1"/>
              <a:t>is</a:t>
            </a:r>
            <a:r>
              <a:rPr lang="it-IT" sz="2800" dirty="0"/>
              <a:t> </a:t>
            </a:r>
            <a:r>
              <a:rPr lang="it-IT" sz="2800" dirty="0" err="1"/>
              <a:t>aimed</a:t>
            </a:r>
            <a:r>
              <a:rPr lang="it-IT" sz="2800" dirty="0"/>
              <a:t>.</a:t>
            </a: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D91B0E74-0BC0-4331-BEB7-EFF073FEF0CA}"/>
              </a:ext>
            </a:extLst>
          </p:cNvPr>
          <p:cNvSpPr/>
          <p:nvPr/>
        </p:nvSpPr>
        <p:spPr>
          <a:xfrm>
            <a:off x="102093" y="6126163"/>
            <a:ext cx="3826276" cy="628095"/>
          </a:xfrm>
          <a:prstGeom prst="rect">
            <a:avLst/>
          </a:prstGeom>
          <a:solidFill>
            <a:srgbClr val="728FA5"/>
          </a:solidFill>
          <a:ln w="3175">
            <a:solidFill>
              <a:srgbClr val="728FA5"/>
            </a:solidFill>
          </a:ln>
          <a:effectLst>
            <a:outerShdw blurRad="40000" dist="23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And so </a:t>
            </a:r>
            <a:r>
              <a:rPr lang="it-IT" dirty="0" err="1"/>
              <a:t>why</a:t>
            </a:r>
            <a:r>
              <a:rPr lang="it-IT" dirty="0"/>
              <a:t> an API  </a:t>
            </a:r>
            <a:r>
              <a:rPr lang="it-IT" dirty="0" err="1"/>
              <a:t>wrapper</a:t>
            </a:r>
            <a:r>
              <a:rPr lang="it-IT" dirty="0"/>
              <a:t>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800" dirty="0"/>
              <a:t>User </a:t>
            </a:r>
            <a:r>
              <a:rPr lang="it-IT" sz="2800" dirty="0" err="1"/>
              <a:t>needs</a:t>
            </a:r>
            <a:r>
              <a:rPr lang="it-IT" sz="2800" dirty="0"/>
              <a:t> to know of the IP </a:t>
            </a:r>
            <a:r>
              <a:rPr lang="it-IT" sz="2800" dirty="0" err="1"/>
              <a:t>specific</a:t>
            </a:r>
            <a:r>
              <a:rPr lang="it-IT" sz="2800" dirty="0"/>
              <a:t> </a:t>
            </a:r>
            <a:r>
              <a:rPr lang="it-IT" sz="2800" dirty="0" err="1"/>
              <a:t>implementation</a:t>
            </a:r>
            <a:r>
              <a:rPr lang="it-IT" sz="28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800" dirty="0" err="1"/>
              <a:t>Lot</a:t>
            </a:r>
            <a:r>
              <a:rPr lang="it-IT" sz="2800" dirty="0"/>
              <a:t> of </a:t>
            </a:r>
            <a:r>
              <a:rPr lang="it-IT" sz="2800" dirty="0" err="1"/>
              <a:t>commands</a:t>
            </a:r>
            <a:r>
              <a:rPr lang="it-IT" sz="2800" dirty="0"/>
              <a:t> to </a:t>
            </a:r>
            <a:r>
              <a:rPr lang="it-IT" sz="2800" dirty="0" err="1"/>
              <a:t>keep</a:t>
            </a:r>
            <a:r>
              <a:rPr lang="it-IT" sz="2800" dirty="0"/>
              <a:t> in mind.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800" dirty="0"/>
              <a:t>Reduce overall </a:t>
            </a:r>
            <a:r>
              <a:rPr lang="it-IT" sz="2800" dirty="0" err="1"/>
              <a:t>implementation</a:t>
            </a:r>
            <a:r>
              <a:rPr lang="it-IT" sz="2800" dirty="0"/>
              <a:t> time.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E2619B2C-246A-4DD4-8EC1-CE474EC000CA}"/>
              </a:ext>
            </a:extLst>
          </p:cNvPr>
          <p:cNvSpPr/>
          <p:nvPr/>
        </p:nvSpPr>
        <p:spPr>
          <a:xfrm>
            <a:off x="102093" y="6126163"/>
            <a:ext cx="3826276" cy="628095"/>
          </a:xfrm>
          <a:prstGeom prst="rect">
            <a:avLst/>
          </a:prstGeom>
          <a:solidFill>
            <a:srgbClr val="728FA5"/>
          </a:solidFill>
          <a:ln w="3175">
            <a:solidFill>
              <a:srgbClr val="728FA5"/>
            </a:solidFill>
          </a:ln>
          <a:effectLst>
            <a:outerShdw blurRad="40000" dist="23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536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How?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266344"/>
          </a:xfrm>
        </p:spPr>
        <p:txBody>
          <a:bodyPr anchor="t">
            <a:normAutofit/>
          </a:bodyPr>
          <a:lstStyle/>
          <a:p>
            <a:r>
              <a:rPr lang="it-IT" sz="2800" dirty="0"/>
              <a:t>The goal </a:t>
            </a:r>
            <a:r>
              <a:rPr lang="it-IT" sz="2800" dirty="0" err="1"/>
              <a:t>was</a:t>
            </a:r>
            <a:r>
              <a:rPr lang="it-IT" sz="2800" dirty="0"/>
              <a:t> </a:t>
            </a:r>
            <a:r>
              <a:rPr lang="it-IT" sz="2800" dirty="0" err="1"/>
              <a:t>achieved</a:t>
            </a:r>
            <a:r>
              <a:rPr lang="it-IT" sz="2800" dirty="0"/>
              <a:t> with </a:t>
            </a:r>
            <a:r>
              <a:rPr lang="it-IT" sz="2800" dirty="0" err="1"/>
              <a:t>basic</a:t>
            </a:r>
            <a:r>
              <a:rPr lang="it-IT" sz="2800" dirty="0"/>
              <a:t> text </a:t>
            </a:r>
            <a:r>
              <a:rPr lang="it-IT" sz="2800" dirty="0" err="1"/>
              <a:t>analysis</a:t>
            </a:r>
            <a:r>
              <a:rPr lang="it-IT" sz="2800" dirty="0"/>
              <a:t> </a:t>
            </a:r>
            <a:r>
              <a:rPr lang="it-IT" sz="2800" dirty="0" err="1"/>
              <a:t>functions</a:t>
            </a:r>
            <a:r>
              <a:rPr lang="it-IT" sz="2800" dirty="0"/>
              <a:t>: </a:t>
            </a:r>
            <a:r>
              <a:rPr lang="it-IT" sz="2800" dirty="0" err="1"/>
              <a:t>regex</a:t>
            </a:r>
            <a:r>
              <a:rPr lang="it-IT" sz="2800" dirty="0"/>
              <a:t>.</a:t>
            </a:r>
          </a:p>
          <a:p>
            <a:endParaRPr lang="it-IT" sz="2800" dirty="0"/>
          </a:p>
          <a:p>
            <a:r>
              <a:rPr lang="it-IT" sz="2800" dirty="0"/>
              <a:t>A </a:t>
            </a:r>
            <a:r>
              <a:rPr lang="it-IT" sz="2800" dirty="0" err="1"/>
              <a:t>regex</a:t>
            </a:r>
            <a:r>
              <a:rPr lang="it-IT" sz="2800" dirty="0"/>
              <a:t> looks for a </a:t>
            </a:r>
            <a:r>
              <a:rPr lang="it-IT" sz="2800" dirty="0" err="1"/>
              <a:t>recurring</a:t>
            </a:r>
            <a:r>
              <a:rPr lang="it-IT" sz="2800" dirty="0"/>
              <a:t> pattern in a text…</a:t>
            </a:r>
          </a:p>
          <a:p>
            <a:endParaRPr lang="it-IT" sz="2800" dirty="0"/>
          </a:p>
          <a:p>
            <a:r>
              <a:rPr lang="it-IT" sz="2800" dirty="0"/>
              <a:t>…and source </a:t>
            </a:r>
            <a:r>
              <a:rPr lang="it-IT" sz="2800" dirty="0" err="1"/>
              <a:t>codes</a:t>
            </a:r>
            <a:r>
              <a:rPr lang="it-IT" sz="2800" dirty="0"/>
              <a:t> are just texts.</a:t>
            </a:r>
          </a:p>
          <a:p>
            <a:endParaRPr lang="it-IT" sz="2800" dirty="0"/>
          </a:p>
          <a:p>
            <a:endParaRPr lang="it-IT" sz="28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C73CF46-3B49-4E9E-85DB-E4DBC64D093C}"/>
              </a:ext>
            </a:extLst>
          </p:cNvPr>
          <p:cNvSpPr/>
          <p:nvPr/>
        </p:nvSpPr>
        <p:spPr>
          <a:xfrm>
            <a:off x="102093" y="6126163"/>
            <a:ext cx="3826276" cy="628095"/>
          </a:xfrm>
          <a:prstGeom prst="rect">
            <a:avLst/>
          </a:prstGeom>
          <a:solidFill>
            <a:srgbClr val="728FA5"/>
          </a:solidFill>
          <a:ln w="3175">
            <a:solidFill>
              <a:srgbClr val="728FA5"/>
            </a:solidFill>
          </a:ln>
          <a:effectLst>
            <a:outerShdw blurRad="40000" dist="23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9320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But</a:t>
            </a:r>
            <a:r>
              <a:rPr lang="it-IT" dirty="0"/>
              <a:t> first </a:t>
            </a:r>
            <a:r>
              <a:rPr lang="it-IT" dirty="0" err="1"/>
              <a:t>how</a:t>
            </a:r>
            <a:r>
              <a:rPr lang="it-IT" dirty="0"/>
              <a:t> I do know </a:t>
            </a:r>
            <a:r>
              <a:rPr lang="it-IT" dirty="0" err="1"/>
              <a:t>where</a:t>
            </a:r>
            <a:r>
              <a:rPr lang="it-IT" dirty="0"/>
              <a:t> </a:t>
            </a:r>
            <a:r>
              <a:rPr lang="it-IT" dirty="0" err="1"/>
              <a:t>my</a:t>
            </a:r>
            <a:r>
              <a:rPr lang="it-IT" dirty="0"/>
              <a:t> source </a:t>
            </a:r>
            <a:r>
              <a:rPr lang="it-IT" dirty="0" err="1"/>
              <a:t>codes</a:t>
            </a:r>
            <a:r>
              <a:rPr lang="it-IT" dirty="0"/>
              <a:t> are?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pPr marL="457200" lvl="1" indent="0" algn="ctr">
              <a:buNone/>
            </a:pPr>
            <a:r>
              <a:rPr lang="it-IT" sz="2800" dirty="0"/>
              <a:t>Simply </a:t>
            </a:r>
            <a:r>
              <a:rPr lang="it-IT" sz="2800" dirty="0" err="1"/>
              <a:t>asking</a:t>
            </a:r>
            <a:r>
              <a:rPr lang="it-IT" sz="2800" dirty="0"/>
              <a:t> the user</a:t>
            </a:r>
          </a:p>
        </p:txBody>
      </p:sp>
      <p:cxnSp>
        <p:nvCxnSpPr>
          <p:cNvPr id="5" name="Connettore 2 4">
            <a:extLst>
              <a:ext uri="{FF2B5EF4-FFF2-40B4-BE49-F238E27FC236}">
                <a16:creationId xmlns:a16="http://schemas.microsoft.com/office/drawing/2014/main" id="{CA60D86F-DE03-4843-87B5-D5092AA69B3E}"/>
              </a:ext>
            </a:extLst>
          </p:cNvPr>
          <p:cNvCxnSpPr>
            <a:cxnSpLocks/>
          </p:cNvCxnSpPr>
          <p:nvPr/>
        </p:nvCxnSpPr>
        <p:spPr>
          <a:xfrm flipH="1">
            <a:off x="2609636" y="2291137"/>
            <a:ext cx="1232899" cy="5342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5968DD33-3C91-4CEA-842B-C7F4ED3EF460}"/>
              </a:ext>
            </a:extLst>
          </p:cNvPr>
          <p:cNvCxnSpPr>
            <a:cxnSpLocks/>
          </p:cNvCxnSpPr>
          <p:nvPr/>
        </p:nvCxnSpPr>
        <p:spPr>
          <a:xfrm>
            <a:off x="5824757" y="2291136"/>
            <a:ext cx="1151396" cy="4623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011C67C-AC63-4C2D-946D-C6393F19A673}"/>
              </a:ext>
            </a:extLst>
          </p:cNvPr>
          <p:cNvSpPr txBox="1"/>
          <p:nvPr/>
        </p:nvSpPr>
        <p:spPr>
          <a:xfrm>
            <a:off x="771252" y="2928599"/>
            <a:ext cx="2547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JSON file input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198E2F9-7270-468E-949A-CC045C05244B}"/>
              </a:ext>
            </a:extLst>
          </p:cNvPr>
          <p:cNvSpPr txBox="1"/>
          <p:nvPr/>
        </p:nvSpPr>
        <p:spPr>
          <a:xfrm>
            <a:off x="5722706" y="2825393"/>
            <a:ext cx="28202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/>
              <a:t>Command</a:t>
            </a:r>
            <a:r>
              <a:rPr lang="it-IT" sz="2400" dirty="0"/>
              <a:t> line input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4C827C3-A8C5-4531-A787-000C933A7E5C}"/>
              </a:ext>
            </a:extLst>
          </p:cNvPr>
          <p:cNvSpPr txBox="1"/>
          <p:nvPr/>
        </p:nvSpPr>
        <p:spPr>
          <a:xfrm>
            <a:off x="457200" y="3604591"/>
            <a:ext cx="4114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{</a:t>
            </a:r>
          </a:p>
          <a:p>
            <a:r>
              <a:rPr lang="it-IT" sz="1200" dirty="0"/>
              <a:t>  "</a:t>
            </a:r>
            <a:r>
              <a:rPr lang="it-IT" sz="1200" dirty="0">
                <a:highlight>
                  <a:srgbClr val="FFFF00"/>
                </a:highlight>
              </a:rPr>
              <a:t>C++ file</a:t>
            </a:r>
            <a:r>
              <a:rPr lang="it-IT" sz="1200" dirty="0"/>
              <a:t>" : "</a:t>
            </a:r>
            <a:r>
              <a:rPr lang="it-IT" sz="1200" dirty="0">
                <a:highlight>
                  <a:srgbClr val="00FF00"/>
                </a:highlight>
              </a:rPr>
              <a:t>C:\\Users\\pasqu\\Downloads\\pynq_examples\\axilite\\hls\\adder.cpp</a:t>
            </a:r>
            <a:r>
              <a:rPr lang="it-IT" sz="1200" dirty="0"/>
              <a:t>",</a:t>
            </a:r>
          </a:p>
          <a:p>
            <a:r>
              <a:rPr lang="it-IT" sz="1200" dirty="0"/>
              <a:t>  "</a:t>
            </a:r>
            <a:r>
              <a:rPr lang="it-IT" sz="1200" dirty="0">
                <a:highlight>
                  <a:srgbClr val="FFFF00"/>
                </a:highlight>
              </a:rPr>
              <a:t>Top </a:t>
            </a:r>
            <a:r>
              <a:rPr lang="it-IT" sz="1200" dirty="0" err="1">
                <a:highlight>
                  <a:srgbClr val="FFFF00"/>
                </a:highlight>
              </a:rPr>
              <a:t>function</a:t>
            </a:r>
            <a:r>
              <a:rPr lang="it-IT" sz="1200" dirty="0"/>
              <a:t>" : "</a:t>
            </a:r>
            <a:r>
              <a:rPr lang="it-IT" sz="1200" dirty="0" err="1">
                <a:highlight>
                  <a:srgbClr val="00FF00"/>
                </a:highlight>
              </a:rPr>
              <a:t>void</a:t>
            </a:r>
            <a:r>
              <a:rPr lang="it-IT" sz="1200" dirty="0">
                <a:highlight>
                  <a:srgbClr val="00FF00"/>
                </a:highlight>
              </a:rPr>
              <a:t> </a:t>
            </a:r>
            <a:r>
              <a:rPr lang="it-IT" sz="1200" dirty="0" err="1">
                <a:highlight>
                  <a:srgbClr val="00FF00"/>
                </a:highlight>
              </a:rPr>
              <a:t>adder</a:t>
            </a:r>
            <a:r>
              <a:rPr lang="it-IT" sz="1200" dirty="0">
                <a:highlight>
                  <a:srgbClr val="00FF00"/>
                </a:highlight>
              </a:rPr>
              <a:t>(</a:t>
            </a:r>
            <a:r>
              <a:rPr lang="it-IT" sz="1200" dirty="0" err="1">
                <a:highlight>
                  <a:srgbClr val="00FF00"/>
                </a:highlight>
              </a:rPr>
              <a:t>int</a:t>
            </a:r>
            <a:r>
              <a:rPr lang="it-IT" sz="1200" dirty="0">
                <a:highlight>
                  <a:srgbClr val="00FF00"/>
                </a:highlight>
              </a:rPr>
              <a:t> a, </a:t>
            </a:r>
            <a:r>
              <a:rPr lang="it-IT" sz="1200" dirty="0" err="1">
                <a:highlight>
                  <a:srgbClr val="00FF00"/>
                </a:highlight>
              </a:rPr>
              <a:t>int</a:t>
            </a:r>
            <a:r>
              <a:rPr lang="it-IT" sz="1200" dirty="0">
                <a:highlight>
                  <a:srgbClr val="00FF00"/>
                </a:highlight>
              </a:rPr>
              <a:t> b, </a:t>
            </a:r>
            <a:r>
              <a:rPr lang="it-IT" sz="1200" dirty="0" err="1">
                <a:highlight>
                  <a:srgbClr val="00FF00"/>
                </a:highlight>
              </a:rPr>
              <a:t>int</a:t>
            </a:r>
            <a:r>
              <a:rPr lang="it-IT" sz="1200" dirty="0">
                <a:highlight>
                  <a:srgbClr val="00FF00"/>
                </a:highlight>
              </a:rPr>
              <a:t>* c)</a:t>
            </a:r>
            <a:r>
              <a:rPr lang="it-IT" sz="1200" dirty="0"/>
              <a:t>",</a:t>
            </a:r>
          </a:p>
          <a:p>
            <a:r>
              <a:rPr lang="it-IT" sz="1200" dirty="0"/>
              <a:t>  "</a:t>
            </a:r>
            <a:r>
              <a:rPr lang="it-IT" sz="1200" dirty="0" err="1">
                <a:highlight>
                  <a:srgbClr val="FFFF00"/>
                </a:highlight>
              </a:rPr>
              <a:t>Addresses</a:t>
            </a:r>
            <a:r>
              <a:rPr lang="it-IT" sz="1200" dirty="0">
                <a:highlight>
                  <a:srgbClr val="FFFF00"/>
                </a:highlight>
              </a:rPr>
              <a:t> file</a:t>
            </a:r>
            <a:r>
              <a:rPr lang="it-IT" sz="1200" dirty="0"/>
              <a:t>" : "</a:t>
            </a:r>
            <a:r>
              <a:rPr lang="it-IT" sz="1200" dirty="0">
                <a:highlight>
                  <a:srgbClr val="00FF00"/>
                </a:highlight>
              </a:rPr>
              <a:t>C:\\Users\\pasqu\\Downloads\\pynq_examples\\axilite\\hw\\adder_axilite\\adder_axilite.ipdefs\\adder_0\\solution1\\impl\\ip\\drivers\\adder_v1_0\\src\\xadder_hw.h</a:t>
            </a:r>
            <a:r>
              <a:rPr lang="it-IT" sz="1200" dirty="0"/>
              <a:t>"</a:t>
            </a:r>
          </a:p>
          <a:p>
            <a:r>
              <a:rPr lang="it-IT" sz="1200" dirty="0"/>
              <a:t>}</a:t>
            </a:r>
          </a:p>
        </p:txBody>
      </p:sp>
      <p:pic>
        <p:nvPicPr>
          <p:cNvPr id="24" name="Immagine 23" descr="Immagine che contiene testo&#10;&#10;Descrizione generata automaticamente">
            <a:extLst>
              <a:ext uri="{FF2B5EF4-FFF2-40B4-BE49-F238E27FC236}">
                <a16:creationId xmlns:a16="http://schemas.microsoft.com/office/drawing/2014/main" id="{49680952-8454-400F-8706-B60627303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467" y="3622480"/>
            <a:ext cx="4006059" cy="1200318"/>
          </a:xfrm>
          <a:prstGeom prst="rect">
            <a:avLst/>
          </a:prstGeom>
        </p:spPr>
      </p:pic>
      <p:sp>
        <p:nvSpPr>
          <p:cNvPr id="25" name="Rettangolo 24">
            <a:extLst>
              <a:ext uri="{FF2B5EF4-FFF2-40B4-BE49-F238E27FC236}">
                <a16:creationId xmlns:a16="http://schemas.microsoft.com/office/drawing/2014/main" id="{88794DAE-04BE-4707-8B92-6884B5B01AB0}"/>
              </a:ext>
            </a:extLst>
          </p:cNvPr>
          <p:cNvSpPr/>
          <p:nvPr/>
        </p:nvSpPr>
        <p:spPr>
          <a:xfrm>
            <a:off x="102093" y="6126163"/>
            <a:ext cx="3826276" cy="628095"/>
          </a:xfrm>
          <a:prstGeom prst="rect">
            <a:avLst/>
          </a:prstGeom>
          <a:solidFill>
            <a:srgbClr val="728FA5"/>
          </a:solidFill>
          <a:ln w="3175">
            <a:solidFill>
              <a:srgbClr val="728FA5"/>
            </a:solidFill>
          </a:ln>
          <a:effectLst>
            <a:outerShdw blurRad="40000" dist="23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6977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8521" y="87796"/>
            <a:ext cx="8581043" cy="840400"/>
          </a:xfrm>
        </p:spPr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next</a:t>
            </a:r>
            <a:r>
              <a:rPr lang="it-IT" dirty="0"/>
              <a:t>?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3A9630DE-4D99-4BF3-81CF-91EF4344CC8F}"/>
              </a:ext>
            </a:extLst>
          </p:cNvPr>
          <p:cNvSpPr txBox="1"/>
          <p:nvPr/>
        </p:nvSpPr>
        <p:spPr>
          <a:xfrm>
            <a:off x="708917" y="1235824"/>
            <a:ext cx="7469312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1" indent="0" algn="ctr">
              <a:buNone/>
            </a:pPr>
            <a:r>
              <a:rPr lang="it-IT" sz="2400" dirty="0"/>
              <a:t>Source code </a:t>
            </a:r>
            <a:r>
              <a:rPr lang="it-IT" sz="2400" dirty="0" err="1"/>
              <a:t>analysis</a:t>
            </a:r>
            <a:r>
              <a:rPr lang="it-IT" sz="2400" dirty="0"/>
              <a:t> </a:t>
            </a:r>
            <a:r>
              <a:rPr lang="it-IT" sz="2400" dirty="0" err="1"/>
              <a:t>through</a:t>
            </a:r>
            <a:r>
              <a:rPr lang="it-IT" sz="2400" dirty="0"/>
              <a:t> </a:t>
            </a:r>
            <a:r>
              <a:rPr lang="it-IT" sz="2400" dirty="0" err="1"/>
              <a:t>regex</a:t>
            </a:r>
            <a:endParaRPr lang="it-IT" sz="2400" dirty="0"/>
          </a:p>
          <a:p>
            <a:pPr marL="457200" lvl="1" indent="0" algn="ctr">
              <a:buNone/>
            </a:pPr>
            <a:endParaRPr lang="it-IT" sz="900" dirty="0"/>
          </a:p>
          <a:p>
            <a:pPr marL="457200" lvl="1" indent="0" algn="ctr">
              <a:buNone/>
            </a:pPr>
            <a:r>
              <a:rPr lang="it-IT" dirty="0"/>
              <a:t>An </a:t>
            </a:r>
            <a:r>
              <a:rPr lang="it-IT" dirty="0" err="1"/>
              <a:t>example</a:t>
            </a:r>
            <a:r>
              <a:rPr lang="it-IT" sz="1400" dirty="0"/>
              <a:t>:</a:t>
            </a:r>
          </a:p>
          <a:p>
            <a:endParaRPr lang="it-IT" sz="2400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0F58352-441C-4D59-9F57-109A8EEF6453}"/>
              </a:ext>
            </a:extLst>
          </p:cNvPr>
          <p:cNvSpPr txBox="1"/>
          <p:nvPr/>
        </p:nvSpPr>
        <p:spPr>
          <a:xfrm>
            <a:off x="128722" y="2725364"/>
            <a:ext cx="3446980" cy="1223412"/>
          </a:xfrm>
          <a:prstGeom prst="rect">
            <a:avLst/>
          </a:prstGeom>
          <a:noFill/>
          <a:ln>
            <a:solidFill>
              <a:schemeClr val="bg2">
                <a:lumMod val="1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F0"/>
                </a:solidFill>
              </a:rPr>
              <a:t>// 0x00 : Control signals</a:t>
            </a:r>
          </a:p>
          <a:p>
            <a:r>
              <a:rPr lang="en-US" sz="1050" dirty="0"/>
              <a:t>//        bit 0  - </a:t>
            </a:r>
            <a:r>
              <a:rPr lang="en-US" sz="1050" dirty="0" err="1"/>
              <a:t>ap_start</a:t>
            </a:r>
            <a:r>
              <a:rPr lang="en-US" sz="1050" dirty="0"/>
              <a:t> (Read/Write/SC)</a:t>
            </a:r>
          </a:p>
          <a:p>
            <a:r>
              <a:rPr lang="en-US" sz="1050" dirty="0"/>
              <a:t>//        bit 1  - </a:t>
            </a:r>
            <a:r>
              <a:rPr lang="en-US" sz="1050" dirty="0" err="1"/>
              <a:t>ap_done</a:t>
            </a:r>
            <a:r>
              <a:rPr lang="en-US" sz="1050" dirty="0"/>
              <a:t> (Read/COR)</a:t>
            </a:r>
          </a:p>
          <a:p>
            <a:r>
              <a:rPr lang="en-US" sz="1050" dirty="0"/>
              <a:t>//        bit 2  - </a:t>
            </a:r>
            <a:r>
              <a:rPr lang="en-US" sz="1050" dirty="0" err="1"/>
              <a:t>ap_idle</a:t>
            </a:r>
            <a:r>
              <a:rPr lang="en-US" sz="1050" dirty="0"/>
              <a:t> (Read)</a:t>
            </a:r>
          </a:p>
          <a:p>
            <a:r>
              <a:rPr lang="en-US" sz="1050" dirty="0"/>
              <a:t>//        bit 3  - </a:t>
            </a:r>
            <a:r>
              <a:rPr lang="en-US" sz="1050" dirty="0" err="1"/>
              <a:t>ap_ready</a:t>
            </a:r>
            <a:r>
              <a:rPr lang="en-US" sz="1050" dirty="0"/>
              <a:t> (Read)</a:t>
            </a:r>
          </a:p>
          <a:p>
            <a:r>
              <a:rPr lang="en-US" sz="1050" dirty="0"/>
              <a:t>//        bit 7  - </a:t>
            </a:r>
            <a:r>
              <a:rPr lang="en-US" sz="1050" dirty="0" err="1"/>
              <a:t>auto_restart</a:t>
            </a:r>
            <a:r>
              <a:rPr lang="en-US" sz="1050" dirty="0"/>
              <a:t> (Read/Write)</a:t>
            </a:r>
          </a:p>
          <a:p>
            <a:r>
              <a:rPr lang="en-US" sz="1050" dirty="0"/>
              <a:t>//        others - reserved</a:t>
            </a:r>
            <a:endParaRPr lang="it-IT" sz="1050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2547C8F-2F66-4B59-81BD-88B1FD843618}"/>
              </a:ext>
            </a:extLst>
          </p:cNvPr>
          <p:cNvSpPr txBox="1"/>
          <p:nvPr/>
        </p:nvSpPr>
        <p:spPr>
          <a:xfrm>
            <a:off x="128722" y="4951760"/>
            <a:ext cx="3446980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/>
              <a:t>control_signals_offset</a:t>
            </a:r>
            <a:r>
              <a:rPr lang="en-US" sz="1100" dirty="0"/>
              <a:t> = </a:t>
            </a:r>
            <a:r>
              <a:rPr lang="en-US" sz="1100" dirty="0" err="1"/>
              <a:t>re.search</a:t>
            </a:r>
            <a:r>
              <a:rPr lang="en-US" sz="1100" dirty="0"/>
              <a:t>(</a:t>
            </a:r>
            <a:r>
              <a:rPr lang="en-US" sz="1100" dirty="0">
                <a:solidFill>
                  <a:srgbClr val="00B050"/>
                </a:solidFill>
              </a:rPr>
              <a:t>'0x[0-9][0-9]'</a:t>
            </a:r>
            <a:r>
              <a:rPr lang="en-US" sz="1100" dirty="0"/>
              <a:t>,</a:t>
            </a:r>
            <a:r>
              <a:rPr lang="en-US" sz="1100" dirty="0">
                <a:solidFill>
                  <a:srgbClr val="00B050"/>
                </a:solidFill>
              </a:rPr>
              <a:t> </a:t>
            </a:r>
            <a:r>
              <a:rPr lang="en-US" sz="1100" dirty="0"/>
              <a:t>line)</a:t>
            </a:r>
            <a:endParaRPr lang="it-IT" sz="1100" dirty="0"/>
          </a:p>
        </p:txBody>
      </p: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DD237BA1-09DF-4595-978E-64DFFBB93330}"/>
              </a:ext>
            </a:extLst>
          </p:cNvPr>
          <p:cNvCxnSpPr>
            <a:cxnSpLocks/>
          </p:cNvCxnSpPr>
          <p:nvPr/>
        </p:nvCxnSpPr>
        <p:spPr>
          <a:xfrm>
            <a:off x="3735501" y="3337070"/>
            <a:ext cx="1378037" cy="919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E3C31BD0-521B-4A47-A317-D1121E9CDCDC}"/>
              </a:ext>
            </a:extLst>
          </p:cNvPr>
          <p:cNvCxnSpPr>
            <a:cxnSpLocks/>
          </p:cNvCxnSpPr>
          <p:nvPr/>
        </p:nvCxnSpPr>
        <p:spPr>
          <a:xfrm flipV="1">
            <a:off x="3852879" y="4121599"/>
            <a:ext cx="1216256" cy="96096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43631A5-C72F-496F-B894-C5BD552D5231}"/>
              </a:ext>
            </a:extLst>
          </p:cNvPr>
          <p:cNvSpPr txBox="1"/>
          <p:nvPr/>
        </p:nvSpPr>
        <p:spPr>
          <a:xfrm>
            <a:off x="5699463" y="3549281"/>
            <a:ext cx="301918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it-IT" dirty="0" err="1"/>
              <a:t>control_signals_offset</a:t>
            </a:r>
            <a:r>
              <a:rPr lang="it-IT" dirty="0"/>
              <a:t> = ‘0x00’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3929803B-C477-400D-A9A7-26E8F417A6CD}"/>
              </a:ext>
            </a:extLst>
          </p:cNvPr>
          <p:cNvSpPr/>
          <p:nvPr/>
        </p:nvSpPr>
        <p:spPr>
          <a:xfrm>
            <a:off x="102093" y="6126163"/>
            <a:ext cx="3826276" cy="628095"/>
          </a:xfrm>
          <a:prstGeom prst="rect">
            <a:avLst/>
          </a:prstGeom>
          <a:solidFill>
            <a:srgbClr val="728FA5"/>
          </a:solidFill>
          <a:ln w="3175">
            <a:solidFill>
              <a:srgbClr val="728FA5"/>
            </a:solidFill>
          </a:ln>
          <a:effectLst>
            <a:outerShdw blurRad="40000" dist="23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7421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achieved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266344"/>
          </a:xfrm>
        </p:spPr>
        <p:txBody>
          <a:bodyPr anchor="t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dirty="0"/>
              <a:t>The user </a:t>
            </a:r>
            <a:r>
              <a:rPr lang="it-IT" sz="2800" dirty="0" err="1"/>
              <a:t>has</a:t>
            </a:r>
            <a:r>
              <a:rPr lang="it-IT" sz="2800" dirty="0"/>
              <a:t> an </a:t>
            </a:r>
            <a:r>
              <a:rPr lang="it-IT" sz="2800" dirty="0" err="1"/>
              <a:t>overview</a:t>
            </a:r>
            <a:r>
              <a:rPr lang="it-IT" sz="2800" dirty="0"/>
              <a:t> of the </a:t>
            </a:r>
            <a:r>
              <a:rPr lang="it-IT" sz="2800" dirty="0" err="1"/>
              <a:t>available</a:t>
            </a:r>
            <a:r>
              <a:rPr lang="it-IT" sz="2800" dirty="0"/>
              <a:t> </a:t>
            </a:r>
            <a:r>
              <a:rPr lang="it-IT" sz="2800" dirty="0" err="1"/>
              <a:t>adresses</a:t>
            </a:r>
            <a:r>
              <a:rPr lang="it-IT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dirty="0"/>
              <a:t>The user </a:t>
            </a:r>
            <a:r>
              <a:rPr lang="it-IT" sz="2800" dirty="0" err="1"/>
              <a:t>does</a:t>
            </a:r>
            <a:r>
              <a:rPr lang="it-IT" sz="2800" dirty="0"/>
              <a:t> </a:t>
            </a:r>
            <a:r>
              <a:rPr lang="it-IT" sz="2800" dirty="0" err="1"/>
              <a:t>not</a:t>
            </a:r>
            <a:r>
              <a:rPr lang="it-IT" sz="2800" dirty="0"/>
              <a:t> </a:t>
            </a:r>
            <a:r>
              <a:rPr lang="it-IT" sz="2800" dirty="0" err="1"/>
              <a:t>need</a:t>
            </a:r>
            <a:r>
              <a:rPr lang="it-IT" sz="2800" dirty="0"/>
              <a:t> to know the </a:t>
            </a:r>
            <a:r>
              <a:rPr lang="it-IT" sz="2800" dirty="0" err="1"/>
              <a:t>implementation</a:t>
            </a:r>
            <a:r>
              <a:rPr lang="it-IT" sz="2800" dirty="0"/>
              <a:t> of the IP.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dirty="0" err="1"/>
              <a:t>There</a:t>
            </a:r>
            <a:r>
              <a:rPr lang="it-IT" sz="2800" dirty="0"/>
              <a:t> </a:t>
            </a:r>
            <a:r>
              <a:rPr lang="it-IT" sz="2800" dirty="0" err="1"/>
              <a:t>is</a:t>
            </a:r>
            <a:r>
              <a:rPr lang="it-IT" sz="2800" dirty="0"/>
              <a:t> </a:t>
            </a:r>
            <a:r>
              <a:rPr lang="it-IT" sz="2800" dirty="0" err="1"/>
              <a:t>space</a:t>
            </a:r>
            <a:r>
              <a:rPr lang="it-IT" sz="2800" dirty="0"/>
              <a:t> for a </a:t>
            </a:r>
            <a:r>
              <a:rPr lang="it-IT" sz="2800" dirty="0" err="1"/>
              <a:t>further</a:t>
            </a:r>
            <a:r>
              <a:rPr lang="it-IT" sz="2800" dirty="0"/>
              <a:t> </a:t>
            </a:r>
            <a:r>
              <a:rPr lang="it-IT" sz="2800" dirty="0" err="1"/>
              <a:t>implementation</a:t>
            </a:r>
            <a:r>
              <a:rPr lang="it-IT" sz="2800" dirty="0"/>
              <a:t>, </a:t>
            </a:r>
            <a:r>
              <a:rPr lang="it-IT" sz="2800" dirty="0" err="1"/>
              <a:t>since</a:t>
            </a:r>
            <a:r>
              <a:rPr lang="it-IT" sz="2800" dirty="0"/>
              <a:t> </a:t>
            </a:r>
            <a:r>
              <a:rPr lang="it-IT" sz="2800" dirty="0" err="1"/>
              <a:t>addresses</a:t>
            </a:r>
            <a:r>
              <a:rPr lang="it-IT" sz="2800" dirty="0"/>
              <a:t> are </a:t>
            </a:r>
            <a:r>
              <a:rPr lang="it-IT" sz="2800" dirty="0" err="1"/>
              <a:t>only</a:t>
            </a:r>
            <a:r>
              <a:rPr lang="it-IT" sz="2800" dirty="0"/>
              <a:t> </a:t>
            </a:r>
            <a:r>
              <a:rPr lang="it-IT" sz="2800" dirty="0" err="1"/>
              <a:t>extracted</a:t>
            </a:r>
            <a:r>
              <a:rPr lang="it-IT" sz="2800" dirty="0"/>
              <a:t>.</a:t>
            </a:r>
          </a:p>
          <a:p>
            <a:endParaRPr lang="it-IT" sz="2800" dirty="0"/>
          </a:p>
          <a:p>
            <a:endParaRPr lang="it-IT" sz="28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C73CF46-3B49-4E9E-85DB-E4DBC64D093C}"/>
              </a:ext>
            </a:extLst>
          </p:cNvPr>
          <p:cNvSpPr/>
          <p:nvPr/>
        </p:nvSpPr>
        <p:spPr>
          <a:xfrm>
            <a:off x="102093" y="6126163"/>
            <a:ext cx="3826276" cy="628095"/>
          </a:xfrm>
          <a:prstGeom prst="rect">
            <a:avLst/>
          </a:prstGeom>
          <a:solidFill>
            <a:srgbClr val="728FA5"/>
          </a:solidFill>
          <a:ln w="3175">
            <a:solidFill>
              <a:srgbClr val="728FA5"/>
            </a:solidFill>
          </a:ln>
          <a:effectLst>
            <a:outerShdw blurRad="40000" dist="23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79457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done</a:t>
            </a:r>
            <a:r>
              <a:rPr lang="it-IT" dirty="0"/>
              <a:t> </a:t>
            </a:r>
            <a:r>
              <a:rPr lang="it-IT" dirty="0" err="1"/>
              <a:t>next</a:t>
            </a:r>
            <a:r>
              <a:rPr lang="it-IT" dirty="0"/>
              <a:t>?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266344"/>
          </a:xfrm>
        </p:spPr>
        <p:txBody>
          <a:bodyPr anchor="t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dirty="0"/>
              <a:t>Script </a:t>
            </a:r>
            <a:r>
              <a:rPr lang="it-IT" sz="2800" dirty="0" err="1"/>
              <a:t>implementation</a:t>
            </a:r>
            <a:r>
              <a:rPr lang="it-IT" sz="2800" dirty="0"/>
              <a:t> for a common class of </a:t>
            </a:r>
            <a:r>
              <a:rPr lang="it-IT" sz="2800" dirty="0" err="1"/>
              <a:t>IPs</a:t>
            </a:r>
            <a:r>
              <a:rPr lang="it-IT" sz="28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dirty="0" err="1"/>
              <a:t>Built</a:t>
            </a:r>
            <a:r>
              <a:rPr lang="it-IT" sz="2800" dirty="0"/>
              <a:t>-in </a:t>
            </a:r>
            <a:r>
              <a:rPr lang="it-IT" sz="2800" dirty="0" err="1"/>
              <a:t>functions</a:t>
            </a:r>
            <a:r>
              <a:rPr lang="it-IT" sz="2800" dirty="0"/>
              <a:t> to </a:t>
            </a:r>
            <a:r>
              <a:rPr lang="it-IT" sz="2800" dirty="0" err="1"/>
              <a:t>interface</a:t>
            </a:r>
            <a:r>
              <a:rPr lang="it-IT" sz="2800" dirty="0"/>
              <a:t> with </a:t>
            </a:r>
            <a:r>
              <a:rPr lang="it-IT" sz="2800" dirty="0" err="1"/>
              <a:t>existing</a:t>
            </a:r>
            <a:r>
              <a:rPr lang="it-IT" sz="2800" dirty="0"/>
              <a:t> PYNQ </a:t>
            </a:r>
            <a:r>
              <a:rPr lang="it-IT" sz="2800" dirty="0" err="1"/>
              <a:t>functions</a:t>
            </a:r>
            <a:r>
              <a:rPr lang="it-IT" sz="2800" dirty="0"/>
              <a:t>/classes.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2800" dirty="0"/>
              <a:t>GUI for an </a:t>
            </a:r>
            <a:r>
              <a:rPr lang="it-IT" sz="2800" dirty="0" err="1"/>
              <a:t>easier</a:t>
            </a:r>
            <a:r>
              <a:rPr lang="it-IT" sz="2800" dirty="0"/>
              <a:t> interaction.</a:t>
            </a:r>
          </a:p>
          <a:p>
            <a:endParaRPr lang="it-IT" sz="2800" dirty="0"/>
          </a:p>
          <a:p>
            <a:endParaRPr lang="it-IT" sz="28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C73CF46-3B49-4E9E-85DB-E4DBC64D093C}"/>
              </a:ext>
            </a:extLst>
          </p:cNvPr>
          <p:cNvSpPr/>
          <p:nvPr/>
        </p:nvSpPr>
        <p:spPr>
          <a:xfrm>
            <a:off x="102093" y="6126163"/>
            <a:ext cx="3826276" cy="628095"/>
          </a:xfrm>
          <a:prstGeom prst="rect">
            <a:avLst/>
          </a:prstGeom>
          <a:solidFill>
            <a:srgbClr val="728FA5"/>
          </a:solidFill>
          <a:ln w="3175">
            <a:solidFill>
              <a:srgbClr val="728FA5"/>
            </a:solidFill>
          </a:ln>
          <a:effectLst>
            <a:outerShdw blurRad="40000" dist="23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6594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 end.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266344"/>
          </a:xfrm>
        </p:spPr>
        <p:txBody>
          <a:bodyPr anchor="t">
            <a:normAutofit/>
          </a:bodyPr>
          <a:lstStyle/>
          <a:p>
            <a:endParaRPr lang="it-IT" sz="2800" dirty="0"/>
          </a:p>
          <a:p>
            <a:endParaRPr lang="it-IT" sz="2800" dirty="0"/>
          </a:p>
          <a:p>
            <a:endParaRPr lang="it-IT" sz="2800" dirty="0"/>
          </a:p>
          <a:p>
            <a:endParaRPr lang="it-IT" sz="2800" dirty="0"/>
          </a:p>
          <a:p>
            <a:endParaRPr lang="it-IT" sz="2800" dirty="0"/>
          </a:p>
          <a:p>
            <a:endParaRPr lang="it-IT" sz="2800" dirty="0"/>
          </a:p>
          <a:p>
            <a:endParaRPr lang="it-IT" sz="2800" dirty="0"/>
          </a:p>
          <a:p>
            <a:r>
              <a:rPr lang="it-IT" sz="2800" dirty="0"/>
              <a:t>         Thanks to </a:t>
            </a:r>
            <a:r>
              <a:rPr lang="it-IT" sz="2800" dirty="0" err="1"/>
              <a:t>NECSTlab</a:t>
            </a:r>
            <a:r>
              <a:rPr lang="it-IT" sz="2800" dirty="0"/>
              <a:t> and the Tutors</a:t>
            </a:r>
          </a:p>
          <a:p>
            <a:endParaRPr lang="it-IT" sz="28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8C73CF46-3B49-4E9E-85DB-E4DBC64D093C}"/>
              </a:ext>
            </a:extLst>
          </p:cNvPr>
          <p:cNvSpPr/>
          <p:nvPr/>
        </p:nvSpPr>
        <p:spPr>
          <a:xfrm>
            <a:off x="102093" y="6126163"/>
            <a:ext cx="3826276" cy="628095"/>
          </a:xfrm>
          <a:prstGeom prst="rect">
            <a:avLst/>
          </a:prstGeom>
          <a:solidFill>
            <a:srgbClr val="728FA5"/>
          </a:solidFill>
          <a:ln w="3175">
            <a:solidFill>
              <a:srgbClr val="728FA5"/>
            </a:solidFill>
          </a:ln>
          <a:effectLst>
            <a:outerShdw blurRad="40000" dist="23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 descr="Immagine che contiene testo, sipario&#10;&#10;Descrizione generata automaticamente">
            <a:extLst>
              <a:ext uri="{FF2B5EF4-FFF2-40B4-BE49-F238E27FC236}">
                <a16:creationId xmlns:a16="http://schemas.microsoft.com/office/drawing/2014/main" id="{17B6E09F-F5A5-449F-873C-C22E22CF4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905000"/>
            <a:ext cx="48768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099535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946112363B6354397FA31C3C0F45526" ma:contentTypeVersion="13" ma:contentTypeDescription="Creare un nuovo documento." ma:contentTypeScope="" ma:versionID="17430baa87feab766799bf582b56926e">
  <xsd:schema xmlns:xsd="http://www.w3.org/2001/XMLSchema" xmlns:xs="http://www.w3.org/2001/XMLSchema" xmlns:p="http://schemas.microsoft.com/office/2006/metadata/properties" xmlns:ns3="220a467a-683c-445a-8605-b6bdb804a93b" xmlns:ns4="f2f03ce9-20b6-4a18-aa6e-03e6a6c7486b" targetNamespace="http://schemas.microsoft.com/office/2006/metadata/properties" ma:root="true" ma:fieldsID="7feced517e2e41264eee1526217430fd" ns3:_="" ns4:_="">
    <xsd:import namespace="220a467a-683c-445a-8605-b6bdb804a93b"/>
    <xsd:import namespace="f2f03ce9-20b6-4a18-aa6e-03e6a6c7486b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Location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0a467a-683c-445a-8605-b6bdb804a93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f03ce9-20b6-4a18-aa6e-03e6a6c7486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7F5220-85D5-45AD-8C3B-DEF2CCCF288A}">
  <ds:schemaRefs>
    <ds:schemaRef ds:uri="http://schemas.microsoft.com/office/2006/metadata/properties"/>
    <ds:schemaRef ds:uri="http://purl.org/dc/elements/1.1/"/>
    <ds:schemaRef ds:uri="220a467a-683c-445a-8605-b6bdb804a93b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purl.org/dc/dcmitype/"/>
    <ds:schemaRef ds:uri="http://schemas.microsoft.com/office/infopath/2007/PartnerControls"/>
    <ds:schemaRef ds:uri="f2f03ce9-20b6-4a18-aa6e-03e6a6c7486b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A95CD3F-5377-48F5-B593-EC898286F7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BA350CC-63AC-4979-8D27-7CC011CBDC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0a467a-683c-445a-8605-b6bdb804a93b"/>
    <ds:schemaRef ds:uri="f2f03ce9-20b6-4a18-aa6e-03e6a6c748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275</TotalTime>
  <Words>442</Words>
  <Application>Microsoft Office PowerPoint</Application>
  <PresentationFormat>Presentazione su schermo (4:3)</PresentationFormat>
  <Paragraphs>73</Paragraphs>
  <Slides>9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Wingdings</vt:lpstr>
      <vt:lpstr>POLI</vt:lpstr>
      <vt:lpstr>Titolo presentazione sottotitolo</vt:lpstr>
      <vt:lpstr>Why an API for FPGA?</vt:lpstr>
      <vt:lpstr>And so why an API  wrapper?</vt:lpstr>
      <vt:lpstr>How?</vt:lpstr>
      <vt:lpstr>But first how I do know where my source codes are?</vt:lpstr>
      <vt:lpstr>What next?</vt:lpstr>
      <vt:lpstr>Results achieved</vt:lpstr>
      <vt:lpstr>What could be done next?</vt:lpstr>
      <vt:lpstr>The end.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Pasquale Romano</cp:lastModifiedBy>
  <cp:revision>25</cp:revision>
  <dcterms:created xsi:type="dcterms:W3CDTF">2015-05-26T12:27:57Z</dcterms:created>
  <dcterms:modified xsi:type="dcterms:W3CDTF">2021-07-29T14:25:30Z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0x0101000946112363B6354397FA31C3C0F45526</vt:lpwstr>
  </property>
</Properties>
</file>